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exend"/>
      <p:regular r:id="rId16"/>
      <p:bold r:id="rId17"/>
    </p:embeddedFont>
    <p:embeddedFont>
      <p:font typeface="Roboto Mon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exend-bold.fntdata"/><Relationship Id="rId16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bold.fntdata"/><Relationship Id="rId6" Type="http://schemas.openxmlformats.org/officeDocument/2006/relationships/slide" Target="slides/slide1.xml"/><Relationship Id="rId18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f272cb7f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0f272cb7fc_8_0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24c42dd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24c42dd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f272cb7fc_8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0f272cb7fc_8_148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f272cb7fc_8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0f272cb7fc_8_239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f272cb7fc_8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0f272cb7fc_8_320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f272cb7fc_10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f272cb7fc_10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f272cb7fc_10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0f272cb7fc_10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f272cb7fc_10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f272cb7fc_10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272cb7fc_10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272cb7fc_10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f272cb7fc_13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f272cb7fc_13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3985051" y="-3985176"/>
            <a:ext cx="1173900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838" y="4930135"/>
            <a:ext cx="702462" cy="10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302386">
            <a:off x="5420695" y="2732995"/>
            <a:ext cx="4593146" cy="4821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SW Sydney Logo" id="54" name="Google Shape;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920" y="222555"/>
            <a:ext cx="622300" cy="72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838" y="4930135"/>
            <a:ext cx="702462" cy="1045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>
            <a:off x="5967046" y="0"/>
            <a:ext cx="317700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071025">
            <a:off x="4872531" y="-509830"/>
            <a:ext cx="4401329" cy="5221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SW Sydney Logo" id="59" name="Google Shape;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863" y="4201472"/>
            <a:ext cx="622300" cy="72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450117">
            <a:off x="609144" y="2564841"/>
            <a:ext cx="4967314" cy="600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4930135"/>
            <a:ext cx="702462" cy="1045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SW Sydney Logo" id="63" name="Google Shape;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863" y="4206106"/>
            <a:ext cx="622300" cy="72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0" l="0" r="45649" t="2695"/>
          <a:stretch/>
        </p:blipFill>
        <p:spPr>
          <a:xfrm rot="5400000">
            <a:off x="3944658" y="-1246092"/>
            <a:ext cx="3307644" cy="71239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/>
          <p:nvPr/>
        </p:nvSpPr>
        <p:spPr>
          <a:xfrm rot="-5400000">
            <a:off x="2000250" y="-2000250"/>
            <a:ext cx="5143500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4150" y="4959135"/>
            <a:ext cx="702462" cy="1045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SW Sydney Logo" id="68" name="Google Shape;6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920" y="222555"/>
            <a:ext cx="622300" cy="72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943146">
            <a:off x="-44325" y="3047256"/>
            <a:ext cx="3667781" cy="441246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/>
          <p:nvPr/>
        </p:nvSpPr>
        <p:spPr>
          <a:xfrm>
            <a:off x="7965440" y="0"/>
            <a:ext cx="117870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2608" y="4886753"/>
            <a:ext cx="964222" cy="143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SW Sydney Logo" id="73" name="Google Shape;7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6141" y="278161"/>
            <a:ext cx="622300" cy="72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4005" y="4823460"/>
            <a:ext cx="1128371" cy="168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SW Sydney Logo" id="77" name="Google Shape;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20" y="222555"/>
            <a:ext cx="622300" cy="72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7965440" y="0"/>
            <a:ext cx="117870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2608" y="4886753"/>
            <a:ext cx="964222" cy="143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SW Sydney Logo" id="81" name="Google Shape;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141" y="278161"/>
            <a:ext cx="622300" cy="72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1" y="-40336"/>
            <a:ext cx="9183900" cy="1381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SW Sydney Logo" id="84" name="Google Shape;8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920" y="222555"/>
            <a:ext cx="622300" cy="72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980042">
            <a:off x="6555874" y="1481576"/>
            <a:ext cx="4745134" cy="57834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SW Sydney Logo" id="87" name="Google Shape;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141" y="278161"/>
            <a:ext cx="622300" cy="72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2" Type="http://schemas.openxmlformats.org/officeDocument/2006/relationships/image" Target="../media/image36.gi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8.jp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gif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4294967295" type="title"/>
          </p:nvPr>
        </p:nvSpPr>
        <p:spPr>
          <a:xfrm>
            <a:off x="53239" y="1129850"/>
            <a:ext cx="903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25" lIns="30475" spcFirstLastPara="1" rIns="30475" wrap="square" tIns="152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GB" sz="4500">
                <a:latin typeface="Lexend"/>
                <a:ea typeface="Lexend"/>
                <a:cs typeface="Lexend"/>
                <a:sym typeface="Lexend"/>
              </a:rPr>
              <a:t>Serving </a:t>
            </a:r>
            <a:r>
              <a:rPr lang="en-GB" sz="4500">
                <a:solidFill>
                  <a:srgbClr val="E69138"/>
                </a:solidFill>
                <a:latin typeface="Lexend"/>
                <a:ea typeface="Lexend"/>
                <a:cs typeface="Lexend"/>
                <a:sym typeface="Lexend"/>
              </a:rPr>
              <a:t>next generation </a:t>
            </a:r>
            <a:r>
              <a:rPr lang="en-GB" sz="4500">
                <a:solidFill>
                  <a:srgbClr val="548135"/>
                </a:solidFill>
                <a:latin typeface="Lexend"/>
                <a:ea typeface="Lexend"/>
                <a:cs typeface="Lexend"/>
                <a:sym typeface="Lexend"/>
              </a:rPr>
              <a:t>Structural Biology</a:t>
            </a:r>
            <a:r>
              <a:rPr lang="en-GB" sz="4500">
                <a:latin typeface="Lexend"/>
                <a:ea typeface="Lexend"/>
                <a:cs typeface="Lexend"/>
                <a:sym typeface="Lexend"/>
              </a:rPr>
              <a:t> with GPUs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22"/>
          <p:cNvSpPr txBox="1"/>
          <p:nvPr/>
        </p:nvSpPr>
        <p:spPr>
          <a:xfrm>
            <a:off x="53238" y="4727225"/>
            <a:ext cx="4826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33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SBF Team </a:t>
            </a:r>
            <a:r>
              <a:rPr lang="en-GB" sz="833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(L→R): </a:t>
            </a:r>
            <a:r>
              <a:rPr lang="en-GB" sz="833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Nathan Glades, K</a:t>
            </a:r>
            <a:r>
              <a:rPr lang="en-GB" sz="833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eiran Rowell, Kate Michie, Josh Caley</a:t>
            </a:r>
            <a:endParaRPr sz="833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4" name="Google Shape;94;p22"/>
          <p:cNvPicPr preferRelativeResize="0"/>
          <p:nvPr/>
        </p:nvPicPr>
        <p:blipFill rotWithShape="1">
          <a:blip r:embed="rId3">
            <a:alphaModFix/>
          </a:blip>
          <a:srcRect b="0" l="8442" r="26317" t="0"/>
          <a:stretch/>
        </p:blipFill>
        <p:spPr>
          <a:xfrm>
            <a:off x="491600" y="2622050"/>
            <a:ext cx="1794376" cy="206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95" name="Google Shape;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4750" y="2745150"/>
            <a:ext cx="2593375" cy="193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/>
        </p:nvSpPr>
        <p:spPr>
          <a:xfrm>
            <a:off x="221475" y="114300"/>
            <a:ext cx="739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Future Directions in </a:t>
            </a:r>
            <a:r>
              <a:rPr lang="en-GB" sz="2300">
                <a:solidFill>
                  <a:srgbClr val="E69138"/>
                </a:solidFill>
                <a:latin typeface="Lexend"/>
                <a:ea typeface="Lexend"/>
                <a:cs typeface="Lexend"/>
                <a:sym typeface="Lexend"/>
              </a:rPr>
              <a:t>Binder Design</a:t>
            </a:r>
            <a:r>
              <a:rPr lang="en-GB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n-GB" sz="2300">
                <a:solidFill>
                  <a:srgbClr val="548135"/>
                </a:solidFill>
                <a:latin typeface="Lexend"/>
                <a:ea typeface="Lexend"/>
                <a:cs typeface="Lexend"/>
                <a:sym typeface="Lexend"/>
              </a:rPr>
              <a:t>Structural Biology</a:t>
            </a:r>
            <a:endParaRPr sz="1800">
              <a:solidFill>
                <a:srgbClr val="548135"/>
              </a:solidFill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21" y="1007100"/>
            <a:ext cx="4439675" cy="271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221475" y="3695225"/>
            <a:ext cx="168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38761D"/>
                </a:solidFill>
              </a:rPr>
              <a:t>++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RoseTTAFold-All-Atom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HelixFold3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215" name="Google Shape;215;p31"/>
          <p:cNvGrpSpPr/>
          <p:nvPr/>
        </p:nvGrpSpPr>
        <p:grpSpPr>
          <a:xfrm>
            <a:off x="2521700" y="3293400"/>
            <a:ext cx="4993196" cy="1850100"/>
            <a:chOff x="2521700" y="3293400"/>
            <a:chExt cx="4993196" cy="1850100"/>
          </a:xfrm>
        </p:grpSpPr>
        <p:cxnSp>
          <p:nvCxnSpPr>
            <p:cNvPr id="216" name="Google Shape;216;p31"/>
            <p:cNvCxnSpPr>
              <a:endCxn id="217" idx="2"/>
            </p:cNvCxnSpPr>
            <p:nvPr/>
          </p:nvCxnSpPr>
          <p:spPr>
            <a:xfrm>
              <a:off x="2521700" y="3507600"/>
              <a:ext cx="2450400" cy="106800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7" name="Google Shape;217;p31"/>
            <p:cNvSpPr/>
            <p:nvPr/>
          </p:nvSpPr>
          <p:spPr>
            <a:xfrm>
              <a:off x="4972100" y="4007700"/>
              <a:ext cx="1321500" cy="11358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Diffusion Models</a:t>
              </a:r>
              <a:endParaRPr/>
            </a:p>
          </p:txBody>
        </p:sp>
        <p:cxnSp>
          <p:nvCxnSpPr>
            <p:cNvPr id="218" name="Google Shape;218;p31"/>
            <p:cNvCxnSpPr>
              <a:stCxn id="217" idx="0"/>
              <a:endCxn id="219" idx="4"/>
            </p:cNvCxnSpPr>
            <p:nvPr/>
          </p:nvCxnSpPr>
          <p:spPr>
            <a:xfrm rot="10800000">
              <a:off x="5632850" y="3293400"/>
              <a:ext cx="0" cy="7143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0" name="Google Shape;220;p31"/>
            <p:cNvSpPr txBox="1"/>
            <p:nvPr/>
          </p:nvSpPr>
          <p:spPr>
            <a:xfrm>
              <a:off x="6293596" y="4220875"/>
              <a:ext cx="122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</a:rPr>
                <a:t>RFDiffusion</a:t>
              </a:r>
              <a:endParaRPr sz="1100">
                <a:solidFill>
                  <a:schemeClr val="dk2"/>
                </a:solidFill>
              </a:endParaRPr>
            </a:p>
          </p:txBody>
        </p:sp>
        <p:sp>
          <p:nvSpPr>
            <p:cNvPr id="221" name="Google Shape;221;p31"/>
            <p:cNvSpPr txBox="1"/>
            <p:nvPr/>
          </p:nvSpPr>
          <p:spPr>
            <a:xfrm>
              <a:off x="6293596" y="4576325"/>
              <a:ext cx="122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</a:rPr>
                <a:t>BindCraft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222" name="Google Shape;222;p31"/>
          <p:cNvGrpSpPr/>
          <p:nvPr/>
        </p:nvGrpSpPr>
        <p:grpSpPr>
          <a:xfrm>
            <a:off x="3093350" y="1089050"/>
            <a:ext cx="4421546" cy="2204225"/>
            <a:chOff x="3093350" y="1089050"/>
            <a:chExt cx="4421546" cy="2204225"/>
          </a:xfrm>
        </p:grpSpPr>
        <p:cxnSp>
          <p:nvCxnSpPr>
            <p:cNvPr id="223" name="Google Shape;223;p31"/>
            <p:cNvCxnSpPr>
              <a:stCxn id="219" idx="0"/>
            </p:cNvCxnSpPr>
            <p:nvPr/>
          </p:nvCxnSpPr>
          <p:spPr>
            <a:xfrm rot="10800000">
              <a:off x="5632850" y="1428775"/>
              <a:ext cx="0" cy="7287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31"/>
            <p:cNvCxnSpPr/>
            <p:nvPr/>
          </p:nvCxnSpPr>
          <p:spPr>
            <a:xfrm rot="10800000">
              <a:off x="3093350" y="1443050"/>
              <a:ext cx="2539500" cy="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9" name="Google Shape;219;p31"/>
            <p:cNvSpPr/>
            <p:nvPr/>
          </p:nvSpPr>
          <p:spPr>
            <a:xfrm>
              <a:off x="4972100" y="2157475"/>
              <a:ext cx="1321500" cy="11358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Sequence design</a:t>
              </a:r>
              <a:endParaRPr sz="1300"/>
            </a:p>
          </p:txBody>
        </p:sp>
        <p:sp>
          <p:nvSpPr>
            <p:cNvPr id="225" name="Google Shape;225;p31"/>
            <p:cNvSpPr txBox="1"/>
            <p:nvPr/>
          </p:nvSpPr>
          <p:spPr>
            <a:xfrm>
              <a:off x="3827925" y="1089050"/>
              <a:ext cx="1550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100">
                  <a:solidFill>
                    <a:schemeClr val="dk2"/>
                  </a:solidFill>
                </a:rPr>
                <a:t>In silico</a:t>
              </a:r>
              <a:r>
                <a:rPr lang="en-GB" sz="1100">
                  <a:solidFill>
                    <a:schemeClr val="dk2"/>
                  </a:solidFill>
                </a:rPr>
                <a:t> screen</a:t>
              </a:r>
              <a:endParaRPr sz="1100">
                <a:solidFill>
                  <a:schemeClr val="dk2"/>
                </a:solidFill>
              </a:endParaRPr>
            </a:p>
          </p:txBody>
        </p:sp>
        <p:sp>
          <p:nvSpPr>
            <p:cNvPr id="226" name="Google Shape;226;p31"/>
            <p:cNvSpPr txBox="1"/>
            <p:nvPr/>
          </p:nvSpPr>
          <p:spPr>
            <a:xfrm>
              <a:off x="6293596" y="2548375"/>
              <a:ext cx="122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2"/>
                  </a:solidFill>
                </a:rPr>
                <a:t>ProteinMPNN</a:t>
              </a:r>
              <a:endParaRPr sz="11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119" y="1672400"/>
            <a:ext cx="3029562" cy="23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900" y="0"/>
            <a:ext cx="2085100" cy="1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/>
          <p:nvPr/>
        </p:nvSpPr>
        <p:spPr>
          <a:xfrm>
            <a:off x="852725" y="0"/>
            <a:ext cx="6206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revolution in </a:t>
            </a:r>
            <a:r>
              <a:rPr lang="en-GB" sz="23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Computational Structural Biology</a:t>
            </a:r>
            <a:endParaRPr sz="2300">
              <a:solidFill>
                <a:srgbClr val="38761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diagram of a cell&#10;&#10;Description automatically generated" id="103" name="Google Shape;1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68875"/>
            <a:ext cx="3208725" cy="145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arge white machine with a black and white screen&#10;&#10;Description automatically generated" id="104" name="Google Shape;10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4513" y="1171825"/>
            <a:ext cx="2422525" cy="160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dna model&#10;&#10;Description automatically generated" id="105" name="Google Shape;10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2140" y="3538088"/>
            <a:ext cx="4467269" cy="16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/>
          <p:nvPr/>
        </p:nvSpPr>
        <p:spPr>
          <a:xfrm>
            <a:off x="5362325" y="1563975"/>
            <a:ext cx="3697200" cy="2585400"/>
          </a:xfrm>
          <a:prstGeom prst="ellipse">
            <a:avLst/>
          </a:prstGeom>
          <a:solidFill>
            <a:srgbClr val="FFFFFF">
              <a:alpha val="3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3"/>
          <p:cNvSpPr/>
          <p:nvPr/>
        </p:nvSpPr>
        <p:spPr>
          <a:xfrm>
            <a:off x="8590675" y="2342450"/>
            <a:ext cx="320100" cy="156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8590675" y="2620650"/>
            <a:ext cx="320100" cy="156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/>
          <p:nvPr/>
        </p:nvSpPr>
        <p:spPr>
          <a:xfrm>
            <a:off x="8590675" y="2854275"/>
            <a:ext cx="320100" cy="156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/>
        </p:nvSpPr>
        <p:spPr>
          <a:xfrm>
            <a:off x="104350" y="27017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From Computer</a:t>
            </a:r>
            <a:endParaRPr b="1" sz="1800"/>
          </a:p>
        </p:txBody>
      </p:sp>
      <p:sp>
        <p:nvSpPr>
          <p:cNvPr id="111" name="Google Shape;111;p23"/>
          <p:cNvSpPr txBox="1"/>
          <p:nvPr/>
        </p:nvSpPr>
        <p:spPr>
          <a:xfrm>
            <a:off x="2455763" y="17436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From Instrument</a:t>
            </a:r>
            <a:endParaRPr b="1" sz="1800"/>
          </a:p>
        </p:txBody>
      </p:sp>
      <p:sp>
        <p:nvSpPr>
          <p:cNvPr id="112" name="Google Shape;112;p23"/>
          <p:cNvSpPr txBox="1"/>
          <p:nvPr/>
        </p:nvSpPr>
        <p:spPr>
          <a:xfrm>
            <a:off x="2455763" y="40409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 Science</a:t>
            </a:r>
            <a:endParaRPr b="1" sz="1800"/>
          </a:p>
        </p:txBody>
      </p:sp>
      <p:sp>
        <p:nvSpPr>
          <p:cNvPr id="113" name="Google Shape;113;p23"/>
          <p:cNvSpPr txBox="1"/>
          <p:nvPr/>
        </p:nvSpPr>
        <p:spPr>
          <a:xfrm>
            <a:off x="5378838" y="2625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 Clinic</a:t>
            </a:r>
            <a:endParaRPr b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structure&#10;&#10;Description automatically generated"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4607" y="3209104"/>
            <a:ext cx="1938265" cy="193121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/>
        </p:nvSpPr>
        <p:spPr>
          <a:xfrm>
            <a:off x="175" y="24975"/>
            <a:ext cx="66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25" lIns="30475" spcFirstLastPara="1" rIns="30475" wrap="square" tIns="152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1" lang="en-GB" sz="2200">
                <a:solidFill>
                  <a:srgbClr val="E69138"/>
                </a:solidFill>
                <a:latin typeface="Lexend"/>
                <a:ea typeface="Lexend"/>
                <a:cs typeface="Lexend"/>
                <a:sym typeface="Lexend"/>
              </a:rPr>
              <a:t>Deep Learning</a:t>
            </a:r>
            <a:r>
              <a:rPr b="1" lang="en-GB" sz="22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-GB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Biomolecular structures </a:t>
            </a:r>
            <a:r>
              <a:rPr lang="en-GB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– </a:t>
            </a:r>
            <a:r>
              <a:rPr lang="en-GB" sz="2200">
                <a:solidFill>
                  <a:srgbClr val="548135"/>
                </a:solidFill>
                <a:latin typeface="Lexend"/>
                <a:ea typeface="Lexend"/>
                <a:cs typeface="Lexend"/>
                <a:sym typeface="Lexend"/>
              </a:rPr>
              <a:t>Uses </a:t>
            </a:r>
            <a:endParaRPr sz="2200">
              <a:solidFill>
                <a:srgbClr val="54813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0" name="Google Shape;120;p24"/>
          <p:cNvSpPr txBox="1"/>
          <p:nvPr/>
        </p:nvSpPr>
        <p:spPr>
          <a:xfrm>
            <a:off x="168" y="437613"/>
            <a:ext cx="678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Archaeal evolution –</a:t>
            </a:r>
            <a:r>
              <a:rPr b="1" lang="en-GB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 </a:t>
            </a:r>
            <a:r>
              <a:rPr b="1" lang="en-GB" sz="1200">
                <a:solidFill>
                  <a:srgbClr val="548135"/>
                </a:solidFill>
                <a:latin typeface="Lexend"/>
                <a:ea typeface="Lexend"/>
                <a:cs typeface="Lexend"/>
                <a:sym typeface="Lexend"/>
              </a:rPr>
              <a:t>Michie/Burns Labs</a:t>
            </a:r>
            <a:r>
              <a:rPr b="1" lang="en-GB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- </a:t>
            </a:r>
            <a:r>
              <a:rPr b="1" lang="en-GB" sz="12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 ESMFold + FoldSeek</a:t>
            </a:r>
            <a:endParaRPr b="1" sz="12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24"/>
          <p:cNvSpPr txBox="1"/>
          <p:nvPr/>
        </p:nvSpPr>
        <p:spPr>
          <a:xfrm>
            <a:off x="171" y="1544028"/>
            <a:ext cx="446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Medical genomics – </a:t>
            </a:r>
            <a:r>
              <a:rPr b="1" lang="en-GB" sz="1200">
                <a:solidFill>
                  <a:srgbClr val="548135"/>
                </a:solidFill>
                <a:latin typeface="Lexend"/>
                <a:ea typeface="Lexend"/>
                <a:cs typeface="Lexend"/>
                <a:sym typeface="Lexend"/>
              </a:rPr>
              <a:t>Oates Lab</a:t>
            </a: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– </a:t>
            </a:r>
            <a:r>
              <a:rPr b="1" lang="en-GB" sz="12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RFoldNA</a:t>
            </a:r>
            <a:endParaRPr sz="12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4574061" y="2896827"/>
            <a:ext cx="456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Immune </a:t>
            </a:r>
            <a:r>
              <a:rPr b="1" lang="en-GB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response – </a:t>
            </a:r>
            <a:r>
              <a:rPr b="1" lang="en-GB" sz="1200">
                <a:solidFill>
                  <a:srgbClr val="548135"/>
                </a:solidFill>
                <a:latin typeface="Lexend"/>
                <a:ea typeface="Lexend"/>
                <a:cs typeface="Lexend"/>
                <a:sym typeface="Lexend"/>
              </a:rPr>
              <a:t>Tedla Lab</a:t>
            </a: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 –</a:t>
            </a:r>
            <a:r>
              <a:rPr b="1" lang="en-GB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-GB" sz="12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T(Cell)Fold</a:t>
            </a:r>
            <a:endParaRPr sz="12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structure of a protein&#10;&#10;Description automatically generated" id="123" name="Google Shape;123;p24"/>
          <p:cNvPicPr preferRelativeResize="0"/>
          <p:nvPr/>
        </p:nvPicPr>
        <p:blipFill rotWithShape="1">
          <a:blip r:embed="rId4">
            <a:alphaModFix/>
          </a:blip>
          <a:srcRect b="7451" l="20001" r="22342" t="2336"/>
          <a:stretch/>
        </p:blipFill>
        <p:spPr>
          <a:xfrm>
            <a:off x="6899546" y="3206494"/>
            <a:ext cx="2240952" cy="19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/>
        </p:nvSpPr>
        <p:spPr>
          <a:xfrm>
            <a:off x="-11820" y="2911927"/>
            <a:ext cx="488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Antibiotic Resistance – </a:t>
            </a:r>
            <a:r>
              <a:rPr b="1" lang="en-GB" sz="1200">
                <a:solidFill>
                  <a:srgbClr val="548135"/>
                </a:solidFill>
                <a:latin typeface="Lexend"/>
                <a:ea typeface="Lexend"/>
                <a:cs typeface="Lexend"/>
                <a:sym typeface="Lexend"/>
              </a:rPr>
              <a:t>Tree Lab</a:t>
            </a: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– </a:t>
            </a:r>
            <a:r>
              <a:rPr b="1" lang="en-GB" sz="12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RFoldNA</a:t>
            </a:r>
            <a:endParaRPr sz="12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logo with blue and black text&#10;&#10;Description automatically generated" id="125" name="Google Shape;12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38" y="1857571"/>
            <a:ext cx="1495778" cy="69690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1386292" y="1844418"/>
            <a:ext cx="259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172 variants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24"/>
          <p:cNvCxnSpPr/>
          <p:nvPr/>
        </p:nvCxnSpPr>
        <p:spPr>
          <a:xfrm flipH="1" rot="10800000">
            <a:off x="1513065" y="2099514"/>
            <a:ext cx="2537100" cy="1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28" name="Google Shape;128;p24"/>
          <p:cNvPicPr preferRelativeResize="0"/>
          <p:nvPr/>
        </p:nvPicPr>
        <p:blipFill rotWithShape="1">
          <a:blip r:embed="rId6">
            <a:alphaModFix/>
          </a:blip>
          <a:srcRect b="160" l="1773" r="-325" t="19556"/>
          <a:stretch/>
        </p:blipFill>
        <p:spPr>
          <a:xfrm>
            <a:off x="1562088" y="3211338"/>
            <a:ext cx="2294473" cy="19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-503766" y="3563761"/>
            <a:ext cx="259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'Golden Staph'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vancomycin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tolerance </a:t>
            </a:r>
            <a:r>
              <a:rPr i="1"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via</a:t>
            </a:r>
            <a:endParaRPr i="1" sz="6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RNA structures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7485" y="1314078"/>
            <a:ext cx="2329829" cy="181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8262" y="1283297"/>
            <a:ext cx="2025534" cy="16626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3723579" y="2496328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'Healthy population'</a:t>
            </a:r>
            <a:endParaRPr sz="6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6280876" y="2505423"/>
            <a:ext cx="131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'Sick kid'</a:t>
            </a:r>
            <a:endParaRPr sz="6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24"/>
          <p:cNvCxnSpPr/>
          <p:nvPr/>
        </p:nvCxnSpPr>
        <p:spPr>
          <a:xfrm flipH="1" rot="10800000">
            <a:off x="567620" y="1005904"/>
            <a:ext cx="2537100" cy="1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5" name="Google Shape;135;p24"/>
          <p:cNvSpPr txBox="1"/>
          <p:nvPr/>
        </p:nvSpPr>
        <p:spPr>
          <a:xfrm>
            <a:off x="786569" y="757864"/>
            <a:ext cx="259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Sequence whole genome</a:t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751293" y="1011866"/>
            <a:ext cx="276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4622 proteins </a:t>
            </a:r>
            <a:endParaRPr/>
          </a:p>
        </p:txBody>
      </p:sp>
      <p:pic>
        <p:nvPicPr>
          <p:cNvPr descr="A blue circle with a letter in it&#10;&#10;Description automatically generated" id="137" name="Google Shape;137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854" y="686508"/>
            <a:ext cx="863020" cy="715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toon cat with a firework rocket&#10;&#10;Description automatically generated" id="138" name="Google Shape;138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30222" y="695853"/>
            <a:ext cx="1453446" cy="6967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4"/>
          <p:cNvCxnSpPr/>
          <p:nvPr/>
        </p:nvCxnSpPr>
        <p:spPr>
          <a:xfrm flipH="1" rot="10800000">
            <a:off x="4786842" y="1005904"/>
            <a:ext cx="1620000" cy="1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0" name="Google Shape;140;p24"/>
          <p:cNvSpPr txBox="1"/>
          <p:nvPr/>
        </p:nvSpPr>
        <p:spPr>
          <a:xfrm>
            <a:off x="4747884" y="721761"/>
            <a:ext cx="161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Structural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1492956" y="2103260"/>
            <a:ext cx="244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Neurological</a:t>
            </a: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disease (genetic)</a:t>
            </a:r>
            <a:endParaRPr sz="6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4874179" y="976060"/>
            <a:ext cx="148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AFDB-search</a:t>
            </a:r>
            <a:endParaRPr sz="6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06445" y="102857"/>
            <a:ext cx="2631721" cy="1445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4"/>
          <p:cNvCxnSpPr/>
          <p:nvPr/>
        </p:nvCxnSpPr>
        <p:spPr>
          <a:xfrm>
            <a:off x="-11825" y="1522650"/>
            <a:ext cx="9279000" cy="0"/>
          </a:xfrm>
          <a:prstGeom prst="straightConnector1">
            <a:avLst/>
          </a:prstGeom>
          <a:noFill/>
          <a:ln cap="flat" cmpd="sng" w="9525">
            <a:solidFill>
              <a:srgbClr val="5481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4"/>
          <p:cNvCxnSpPr/>
          <p:nvPr/>
        </p:nvCxnSpPr>
        <p:spPr>
          <a:xfrm>
            <a:off x="-11825" y="2889400"/>
            <a:ext cx="9247800" cy="0"/>
          </a:xfrm>
          <a:prstGeom prst="straightConnector1">
            <a:avLst/>
          </a:prstGeom>
          <a:noFill/>
          <a:ln cap="flat" cmpd="sng" w="9525">
            <a:solidFill>
              <a:srgbClr val="5481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4"/>
          <p:cNvCxnSpPr/>
          <p:nvPr/>
        </p:nvCxnSpPr>
        <p:spPr>
          <a:xfrm>
            <a:off x="4453050" y="2889400"/>
            <a:ext cx="0" cy="2248200"/>
          </a:xfrm>
          <a:prstGeom prst="straightConnector1">
            <a:avLst/>
          </a:prstGeom>
          <a:noFill/>
          <a:ln cap="flat" cmpd="sng" w="9525">
            <a:solidFill>
              <a:srgbClr val="5481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4"/>
          <p:cNvCxnSpPr/>
          <p:nvPr/>
        </p:nvCxnSpPr>
        <p:spPr>
          <a:xfrm>
            <a:off x="-23950" y="384425"/>
            <a:ext cx="6692400" cy="0"/>
          </a:xfrm>
          <a:prstGeom prst="straightConnector1">
            <a:avLst/>
          </a:prstGeom>
          <a:noFill/>
          <a:ln cap="flat" cmpd="sng" w="9525">
            <a:solidFill>
              <a:srgbClr val="5481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" name="Google Shape;148;p24"/>
          <p:cNvPicPr preferRelativeResize="0"/>
          <p:nvPr/>
        </p:nvPicPr>
        <p:blipFill rotWithShape="1">
          <a:blip r:embed="rId12">
            <a:alphaModFix/>
          </a:blip>
          <a:srcRect b="20487" l="16548" r="0" t="11830"/>
          <a:stretch/>
        </p:blipFill>
        <p:spPr>
          <a:xfrm>
            <a:off x="7523988" y="1526525"/>
            <a:ext cx="1620001" cy="13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8168800" y="1605550"/>
            <a:ext cx="102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Molecular Dynamics</a:t>
            </a:r>
            <a:endParaRPr sz="6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4294967295" type="title"/>
          </p:nvPr>
        </p:nvSpPr>
        <p:spPr>
          <a:xfrm>
            <a:off x="-51900" y="0"/>
            <a:ext cx="8988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25" lIns="30475" spcFirstLastPara="1" rIns="30475" wrap="square" tIns="152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GB" sz="2400">
                <a:latin typeface="Lexend"/>
                <a:ea typeface="Lexend"/>
                <a:cs typeface="Lexend"/>
                <a:sym typeface="Lexend"/>
              </a:rPr>
              <a:t>Building the </a:t>
            </a:r>
            <a:r>
              <a:rPr lang="en-GB" sz="2400">
                <a:solidFill>
                  <a:srgbClr val="E69138"/>
                </a:solidFill>
                <a:latin typeface="Lexend"/>
                <a:ea typeface="Lexend"/>
                <a:cs typeface="Lexend"/>
                <a:sym typeface="Lexend"/>
              </a:rPr>
              <a:t>Australian</a:t>
            </a:r>
            <a:r>
              <a:rPr lang="en-GB" sz="2400">
                <a:latin typeface="Lexend"/>
                <a:ea typeface="Lexend"/>
                <a:cs typeface="Lexend"/>
                <a:sym typeface="Lexend"/>
              </a:rPr>
              <a:t> 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GB" sz="24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Computational Structural Biology</a:t>
            </a:r>
            <a:r>
              <a:rPr lang="en-GB" sz="2400">
                <a:latin typeface="Lexend"/>
                <a:ea typeface="Lexend"/>
                <a:cs typeface="Lexend"/>
                <a:sym typeface="Lexend"/>
              </a:rPr>
              <a:t> Community</a:t>
            </a:r>
            <a:endParaRPr sz="2400"/>
          </a:p>
        </p:txBody>
      </p:sp>
      <p:sp>
        <p:nvSpPr>
          <p:cNvPr id="155" name="Google Shape;155;p25"/>
          <p:cNvSpPr txBox="1"/>
          <p:nvPr/>
        </p:nvSpPr>
        <p:spPr>
          <a:xfrm>
            <a:off x="-93175" y="769500"/>
            <a:ext cx="92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australian-structural-biology-computing.github.io/website/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56" name="Google Shape;156;p25"/>
          <p:cNvCxnSpPr/>
          <p:nvPr/>
        </p:nvCxnSpPr>
        <p:spPr>
          <a:xfrm>
            <a:off x="-78325" y="790175"/>
            <a:ext cx="9247800" cy="0"/>
          </a:xfrm>
          <a:prstGeom prst="straightConnector1">
            <a:avLst/>
          </a:prstGeom>
          <a:noFill/>
          <a:ln cap="flat" cmpd="sng" w="9525">
            <a:solidFill>
              <a:srgbClr val="5481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5"/>
          <p:cNvCxnSpPr/>
          <p:nvPr/>
        </p:nvCxnSpPr>
        <p:spPr>
          <a:xfrm>
            <a:off x="-51900" y="1169700"/>
            <a:ext cx="9247800" cy="0"/>
          </a:xfrm>
          <a:prstGeom prst="straightConnector1">
            <a:avLst/>
          </a:prstGeom>
          <a:noFill/>
          <a:ln cap="flat" cmpd="sng" w="9525">
            <a:solidFill>
              <a:srgbClr val="5481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7269"/>
            <a:ext cx="4176350" cy="213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338" y="1217275"/>
            <a:ext cx="4922623" cy="21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850" y="3397025"/>
            <a:ext cx="3934848" cy="17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/>
        </p:nvSpPr>
        <p:spPr>
          <a:xfrm>
            <a:off x="1129525" y="223575"/>
            <a:ext cx="7855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Problems Facing Computational Protein Folding Adoption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4000"/>
            <a:ext cx="3068126" cy="20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398263" y="1418900"/>
            <a:ext cx="25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Command line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350" y="2016638"/>
            <a:ext cx="2265300" cy="15074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4800000" dist="76200">
              <a:srgbClr val="000000">
                <a:alpha val="27000"/>
              </a:srgbClr>
            </a:outerShdw>
          </a:effectLst>
        </p:spPr>
      </p:pic>
      <p:sp>
        <p:nvSpPr>
          <p:cNvPr id="169" name="Google Shape;169;p26"/>
          <p:cNvSpPr txBox="1"/>
          <p:nvPr/>
        </p:nvSpPr>
        <p:spPr>
          <a:xfrm>
            <a:off x="3283788" y="1418900"/>
            <a:ext cx="25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File Formats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3975" y="2016650"/>
            <a:ext cx="2009905" cy="15074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4800000" dist="76200">
              <a:srgbClr val="000000">
                <a:alpha val="27000"/>
              </a:srgbClr>
            </a:outerShdw>
          </a:effectLst>
        </p:spPr>
      </p:pic>
      <p:sp>
        <p:nvSpPr>
          <p:cNvPr id="171" name="Google Shape;171;p26"/>
          <p:cNvSpPr txBox="1"/>
          <p:nvPr/>
        </p:nvSpPr>
        <p:spPr>
          <a:xfrm>
            <a:off x="6050713" y="1418900"/>
            <a:ext cx="25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Resource Allocation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398263" y="3699925"/>
            <a:ext cx="257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Command line can be very </a:t>
            </a:r>
            <a:r>
              <a:rPr lang="en-GB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finicky. Researchers shouldn’t have to touch it.</a:t>
            </a:r>
            <a:endParaRPr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3283788" y="3699925"/>
            <a:ext cx="257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Different folding classes want different file formats and different parameters.</a:t>
            </a:r>
            <a:endParaRPr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6050713" y="3699925"/>
            <a:ext cx="257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What resources should you allocate to your job? How much do you need?</a:t>
            </a:r>
            <a:endParaRPr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/>
        </p:nvSpPr>
        <p:spPr>
          <a:xfrm>
            <a:off x="168750" y="213650"/>
            <a:ext cx="594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Solutions: </a:t>
            </a:r>
            <a:r>
              <a:rPr lang="en-GB" sz="2300">
                <a:solidFill>
                  <a:srgbClr val="CCCCCC"/>
                </a:solidFill>
                <a:latin typeface="Lexend"/>
                <a:ea typeface="Lexend"/>
                <a:cs typeface="Lexend"/>
                <a:sym typeface="Lexend"/>
              </a:rPr>
              <a:t>Command Line</a:t>
            </a:r>
            <a:endParaRPr sz="1800">
              <a:solidFill>
                <a:srgbClr val="CCCCCC"/>
              </a:solidFill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50" y="1187050"/>
            <a:ext cx="3654325" cy="33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3823075" y="1847425"/>
            <a:ext cx="411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OnDemand</a:t>
            </a:r>
            <a:endParaRPr b="1"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Provides a nice frontend for users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Easily manage </a:t>
            </a: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previous and currently running jobs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Integrates with local cluster schedulers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Easily add, remove and modify fields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/>
        </p:nvSpPr>
        <p:spPr>
          <a:xfrm>
            <a:off x="168750" y="213650"/>
            <a:ext cx="594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Solutions: </a:t>
            </a:r>
            <a:r>
              <a:rPr lang="en-GB" sz="2300">
                <a:solidFill>
                  <a:srgbClr val="CCCCCC"/>
                </a:solidFill>
                <a:latin typeface="Lexend"/>
                <a:ea typeface="Lexend"/>
                <a:cs typeface="Lexend"/>
                <a:sym typeface="Lexend"/>
              </a:rPr>
              <a:t>Samplesheet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3177150" y="1732950"/>
            <a:ext cx="475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samplesheet-utils</a:t>
            </a:r>
            <a:endParaRPr b="1"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Easily create samplesheets from directories containing FASTA files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Create a samplesheet from manual input sequence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Translate samplesheets to different formats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Easily integratable into Nextflow pipelines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50" y="1514288"/>
            <a:ext cx="2897277" cy="25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355025" y="4497150"/>
            <a:ext cx="524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https://github.com/Australian-Structural-Biology-Computing/create-samplesheet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168750" y="213650"/>
            <a:ext cx="594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Solutions: </a:t>
            </a:r>
            <a:r>
              <a:rPr lang="en-GB" sz="2300">
                <a:solidFill>
                  <a:srgbClr val="CCCCCC"/>
                </a:solidFill>
                <a:latin typeface="Lexend"/>
                <a:ea typeface="Lexend"/>
                <a:cs typeface="Lexend"/>
                <a:sym typeface="Lexend"/>
              </a:rPr>
              <a:t>Resource Allocation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3550375" y="1833800"/>
            <a:ext cx="434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Nextflow</a:t>
            </a:r>
            <a:endParaRPr b="1"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Can dynamically choose how many resources to allocate depending on the task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Automatically parallelise jobs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-"/>
            </a:pPr>
            <a:r>
              <a:rPr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Automatically retry with more resources if jobs run out of memory, etc.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50" y="1402100"/>
            <a:ext cx="3320402" cy="295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/>
        </p:nvSpPr>
        <p:spPr>
          <a:xfrm>
            <a:off x="1393050" y="97200"/>
            <a:ext cx="739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783F04"/>
                </a:solidFill>
                <a:latin typeface="Lexend"/>
                <a:ea typeface="Lexend"/>
                <a:cs typeface="Lexend"/>
                <a:sym typeface="Lexend"/>
              </a:rPr>
              <a:t>Advancements</a:t>
            </a:r>
            <a:r>
              <a:rPr lang="en-GB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 </a:t>
            </a:r>
            <a:r>
              <a:rPr lang="en-GB" sz="2300">
                <a:solidFill>
                  <a:srgbClr val="548135"/>
                </a:solidFill>
                <a:latin typeface="Lexend"/>
                <a:ea typeface="Lexend"/>
                <a:cs typeface="Lexend"/>
                <a:sym typeface="Lexend"/>
              </a:rPr>
              <a:t>Structural Software</a:t>
            </a:r>
            <a:r>
              <a:rPr lang="en-GB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Predicting, Generating, and Aligning Biomolecular Structures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b="0" l="17287" r="13369" t="0"/>
          <a:stretch/>
        </p:blipFill>
        <p:spPr>
          <a:xfrm>
            <a:off x="3371625" y="2189011"/>
            <a:ext cx="2400750" cy="194742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3117300" y="1358650"/>
            <a:ext cx="29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Diffusion Models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167263" y="1358650"/>
            <a:ext cx="26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Structure Prediction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6321738" y="1358650"/>
            <a:ext cx="26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Structure Alignment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4">
            <a:alphaModFix/>
          </a:blip>
          <a:srcRect b="0" l="0" r="71505" t="0"/>
          <a:stretch/>
        </p:blipFill>
        <p:spPr>
          <a:xfrm>
            <a:off x="662683" y="1976438"/>
            <a:ext cx="1664159" cy="23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9175" y="2316864"/>
            <a:ext cx="1740124" cy="169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